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7"/>
  </p:notesMasterIdLst>
  <p:handoutMasterIdLst>
    <p:handoutMasterId r:id="rId18"/>
  </p:handoutMasterIdLst>
  <p:sldIdLst>
    <p:sldId id="256" r:id="rId2"/>
    <p:sldId id="2028" r:id="rId3"/>
    <p:sldId id="2029" r:id="rId4"/>
    <p:sldId id="2030" r:id="rId5"/>
    <p:sldId id="2031" r:id="rId6"/>
    <p:sldId id="2032" r:id="rId7"/>
    <p:sldId id="2033" r:id="rId8"/>
    <p:sldId id="2034" r:id="rId9"/>
    <p:sldId id="2044" r:id="rId10"/>
    <p:sldId id="2045" r:id="rId11"/>
    <p:sldId id="2037" r:id="rId12"/>
    <p:sldId id="2038" r:id="rId13"/>
    <p:sldId id="2042" r:id="rId14"/>
    <p:sldId id="2043" r:id="rId15"/>
    <p:sldId id="2035"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pen Sans bold" panose="020B0706030804020204" pitchFamily="34" charset="0"/>
      <p:regular r:id="rId27"/>
      <p:bold r:id="rId28"/>
      <p:italic r:id="rId29"/>
      <p:boldItalic r:id="rId30"/>
    </p:embeddedFont>
    <p:embeddedFont>
      <p:font typeface="Open Sans Light" panose="020B0306030504020204"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29"/>
            <p14:sldId id="2030"/>
            <p14:sldId id="2031"/>
            <p14:sldId id="2032"/>
            <p14:sldId id="2033"/>
            <p14:sldId id="2034"/>
            <p14:sldId id="2044"/>
            <p14:sldId id="2045"/>
            <p14:sldId id="2037"/>
            <p14:sldId id="2038"/>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4/28/23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5.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Stabilization:</a:t>
            </a:r>
            <a:br>
              <a:rPr lang="en-US" sz="3000" dirty="0"/>
            </a:br>
            <a:r>
              <a:rPr lang="en-US" sz="2400" dirty="0"/>
              <a:t>Achieved through upwind 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293509"/>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Where,</a:t>
            </a:r>
          </a:p>
          <a:p>
            <a:endParaRPr lang="en-US" dirty="0"/>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2091590"/>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652715"/>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60948" y="5028711"/>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Idealized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44554"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still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0" name="Picture 9">
            <a:extLst>
              <a:ext uri="{FF2B5EF4-FFF2-40B4-BE49-F238E27FC236}">
                <a16:creationId xmlns:a16="http://schemas.microsoft.com/office/drawing/2014/main" id="{B8F25FF7-0100-E073-76EB-26A419B973DE}"/>
              </a:ext>
            </a:extLst>
          </p:cNvPr>
          <p:cNvPicPr>
            <a:picLocks noChangeAspect="1"/>
          </p:cNvPicPr>
          <p:nvPr/>
        </p:nvPicPr>
        <p:blipFill>
          <a:blip r:embed="rId5"/>
          <a:stretch>
            <a:fillRect/>
          </a:stretch>
        </p:blipFill>
        <p:spPr>
          <a:xfrm>
            <a:off x="4557485" y="4838700"/>
            <a:ext cx="4178300" cy="6096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6"/>
          <a:stretch>
            <a:fillRect/>
          </a:stretch>
        </p:blipFill>
        <p:spPr>
          <a:xfrm>
            <a:off x="5819320" y="6060253"/>
            <a:ext cx="3492500" cy="3429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~0.0305 m resolution, or a mesh of size: ~35,200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~0.00305 m resolution, or a mesh of size: ~35,200,000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that even approach a turbulent flow regime</a:t>
            </a:r>
          </a:p>
          <a:p>
            <a:endParaRPr lang="en-US" dirty="0"/>
          </a:p>
          <a:p>
            <a:pPr marL="342900" indent="-342900">
              <a:buFont typeface="Arial" panose="020B0604020202020204" pitchFamily="34" charset="0"/>
              <a:buChar char="•"/>
            </a:pPr>
            <a:r>
              <a:rPr lang="en-US" dirty="0"/>
              <a:t>Moreover, we are blending with upwind – an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0 and unity, here,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C73AEB-CD54-3EBC-04BF-FFE53EBBFD51}"/>
              </a:ext>
            </a:extLst>
          </p:cNvPr>
          <p:cNvPicPr>
            <a:picLocks noChangeAspect="1"/>
          </p:cNvPicPr>
          <p:nvPr/>
        </p:nvPicPr>
        <p:blipFill>
          <a:blip r:embed="rId2"/>
          <a:stretch>
            <a:fillRect/>
          </a:stretch>
        </p:blipFill>
        <p:spPr>
          <a:xfrm>
            <a:off x="2929164" y="2279645"/>
            <a:ext cx="3492500" cy="698500"/>
          </a:xfrm>
          <a:prstGeom prst="rect">
            <a:avLst/>
          </a:prstGeom>
        </p:spPr>
      </p:pic>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3"/>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4"/>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5"/>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6"/>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7"/>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8"/>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9"/>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10"/>
          <a:stretch>
            <a:fillRect/>
          </a:stretch>
        </p:blipFill>
        <p:spPr>
          <a:xfrm>
            <a:off x="8726268" y="4053310"/>
            <a:ext cx="2781300" cy="685800"/>
          </a:xfrm>
          <a:prstGeom prst="rect">
            <a:avLst/>
          </a:prstGeom>
        </p:spPr>
      </p:pic>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5237285" cy="4610100"/>
          </a:xfrm>
        </p:spPr>
        <p:txBody>
          <a:bodyPr/>
          <a:lstStyle/>
          <a:p>
            <a:r>
              <a:rPr lang="en-US" dirty="0"/>
              <a:t>Recall, that in the finite difference context, we could increase the upwind stencil to increase accuracy, e.g.,</a:t>
            </a:r>
          </a:p>
          <a:p>
            <a:endParaRPr lang="en-US" dirty="0"/>
          </a:p>
          <a:p>
            <a:endParaRPr lang="en-US" dirty="0"/>
          </a:p>
          <a:p>
            <a:pPr marL="342900" indent="-342900">
              <a:buFont typeface="Arial" panose="020B0604020202020204" pitchFamily="34" charset="0"/>
              <a:buChar char="•"/>
            </a:pPr>
            <a:r>
              <a:rPr lang="en-US" dirty="0"/>
              <a:t>However, for an unstructured setting, this approach is not easily achieved due to the local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165" y="1358595"/>
            <a:ext cx="4410456" cy="1214333"/>
          </a:xfrm>
          <a:prstGeom prst="rect">
            <a:avLst/>
          </a:prstGeom>
        </p:spPr>
      </p:pic>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p:nvPr/>
        </p:nvCxnSpPr>
        <p:spPr>
          <a:xfrm>
            <a:off x="3837214" y="2155371"/>
            <a:ext cx="2481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89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684CED-FB8F-1C5B-D4BA-8D398C894170}"/>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cxnSp>
        <p:nvCxnSpPr>
          <p:cNvPr id="5" name="Straight Connector 4">
            <a:extLst>
              <a:ext uri="{FF2B5EF4-FFF2-40B4-BE49-F238E27FC236}">
                <a16:creationId xmlns:a16="http://schemas.microsoft.com/office/drawing/2014/main" id="{505C5855-249E-B9C5-3F83-AC230C920842}"/>
              </a:ext>
            </a:extLst>
          </p:cNvPr>
          <p:cNvCxnSpPr>
            <a:cxnSpLocks/>
            <a:endCxn id="8"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8F06E8-793A-EC00-CEA1-5EB528BC886E}"/>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647784-3F1F-C83C-8738-9282C012A17F}"/>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B3CFB4-186C-654F-0FF1-27F0A022E043}"/>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37B4AC5-A7B6-D7B4-CA8C-7C2E37F529EB}"/>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718C6747-BB08-EC61-6E2B-16ACC23300E2}"/>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4EACD5-D202-0136-298A-8F44F2247811}"/>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12" name="TextBox 11">
            <a:extLst>
              <a:ext uri="{FF2B5EF4-FFF2-40B4-BE49-F238E27FC236}">
                <a16:creationId xmlns:a16="http://schemas.microsoft.com/office/drawing/2014/main" id="{6FC39068-CB38-2262-52D2-615D954F61C3}"/>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13" name="TextBox 12">
            <a:extLst>
              <a:ext uri="{FF2B5EF4-FFF2-40B4-BE49-F238E27FC236}">
                <a16:creationId xmlns:a16="http://schemas.microsoft.com/office/drawing/2014/main" id="{D0F54907-A005-93C7-AB78-12CB2CA31057}"/>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14" name="TextBox 13">
            <a:extLst>
              <a:ext uri="{FF2B5EF4-FFF2-40B4-BE49-F238E27FC236}">
                <a16:creationId xmlns:a16="http://schemas.microsoft.com/office/drawing/2014/main" id="{C0B4D05D-451B-1BE6-E198-DA979144C709}"/>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15" name="TextBox 14">
            <a:extLst>
              <a:ext uri="{FF2B5EF4-FFF2-40B4-BE49-F238E27FC236}">
                <a16:creationId xmlns:a16="http://schemas.microsoft.com/office/drawing/2014/main" id="{90E050FE-0F9A-75D0-072F-761FD3EDF338}"/>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19" name="Straight Arrow Connector 18">
            <a:extLst>
              <a:ext uri="{FF2B5EF4-FFF2-40B4-BE49-F238E27FC236}">
                <a16:creationId xmlns:a16="http://schemas.microsoft.com/office/drawing/2014/main" id="{F526883B-5A26-5E04-B709-EB455628C8C9}"/>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05456"/>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22906"/>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08026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p:nvPr/>
        </p:nvCxnSpPr>
        <p:spPr>
          <a:xfrm>
            <a:off x="5551714" y="5415006"/>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9795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70254"/>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5939837"/>
            <a:ext cx="2451100" cy="584200"/>
          </a:xfrm>
          <a:prstGeom prst="rect">
            <a:avLst/>
          </a:prstGeom>
        </p:spPr>
      </p:pic>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7371</TotalTime>
  <Words>1162</Words>
  <Application>Microsoft Macintosh PowerPoint</Application>
  <PresentationFormat>Widescreen</PresentationFormat>
  <Paragraphs>203</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Open Sans bold</vt:lpstr>
      <vt:lpstr>Calibri</vt:lpstr>
      <vt:lpstr>Open Sans</vt:lpstr>
      <vt:lpstr>Wingdings</vt:lpstr>
      <vt:lpstr>Courier New</vt:lpstr>
      <vt:lpstr>Open Sans Light</vt:lpstr>
      <vt:lpstr>Symbol</vt:lpstr>
      <vt:lpstr>Sandia Angles</vt:lpstr>
      <vt:lpstr>ME469: Advection Stabilization: Achieved through upwind and limiters</vt:lpstr>
      <vt:lpstr>Dissipation and Dispersion Error: Review </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at high Pe: Alternative View (Diagonal Dominance)</vt:lpstr>
      <vt:lpstr>Alternatives to First-order Upwind: Higher-order Upwind – But how on an unstructured mesh?</vt:lpstr>
      <vt:lpstr>Classic Flux Limiters Van Leer, B. (1974), "Towards the ultimate conservative difference scheme II. Monotonicity and conservation combined in a second order scheme", J. Comput. Phys., 14 (4): 361–370</vt:lpstr>
      <vt:lpstr>Flux Limiter Definition</vt:lpstr>
      <vt:lpstr>General Kappa-Method of Hirsh  Numerical Computation of Internal and External Flows, vol. 2, John Wiley &amp; Sons, 1990  </vt:lpstr>
      <vt:lpstr>Kappa = 0 Method of Hirsh  Numerical Computation of Internal and External Flows, vol. 2, John Wiley &amp; Sons, 1990.  </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641</cp:revision>
  <cp:lastPrinted>2022-11-15T19:00:23Z</cp:lastPrinted>
  <dcterms:created xsi:type="dcterms:W3CDTF">2018-07-21T13:25:45Z</dcterms:created>
  <dcterms:modified xsi:type="dcterms:W3CDTF">2023-04-29T00:04:05Z</dcterms:modified>
</cp:coreProperties>
</file>